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5" r:id="rId6"/>
    <p:sldId id="264" r:id="rId7"/>
    <p:sldId id="267" r:id="rId8"/>
    <p:sldId id="257" r:id="rId9"/>
    <p:sldId id="268" r:id="rId10"/>
    <p:sldId id="258" r:id="rId11"/>
    <p:sldId id="266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94CA9-B818-4EE3-B3D9-92E09DD55F7E}" v="3" dt="2020-11-20T10:18:4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19B94CA9-B818-4EE3-B3D9-92E09DD55F7E}"/>
    <pc:docChg chg="custSel addSld delSld modSld sldOrd">
      <pc:chgData name="Thomas Noordeloos" userId="7c446670-7459-44eb-8c93-60d80c060528" providerId="ADAL" clId="{19B94CA9-B818-4EE3-B3D9-92E09DD55F7E}" dt="2020-11-20T10:18:40.809" v="268"/>
      <pc:docMkLst>
        <pc:docMk/>
      </pc:docMkLst>
      <pc:sldChg chg="modSp mod">
        <pc:chgData name="Thomas Noordeloos" userId="7c446670-7459-44eb-8c93-60d80c060528" providerId="ADAL" clId="{19B94CA9-B818-4EE3-B3D9-92E09DD55F7E}" dt="2020-11-20T09:24:41.222" v="194" actId="20577"/>
        <pc:sldMkLst>
          <pc:docMk/>
          <pc:sldMk cId="3788715575" sldId="256"/>
        </pc:sldMkLst>
        <pc:spChg chg="mod">
          <ac:chgData name="Thomas Noordeloos" userId="7c446670-7459-44eb-8c93-60d80c060528" providerId="ADAL" clId="{19B94CA9-B818-4EE3-B3D9-92E09DD55F7E}" dt="2020-11-20T09:24:41.222" v="194" actId="20577"/>
          <ac:spMkLst>
            <pc:docMk/>
            <pc:sldMk cId="3788715575" sldId="256"/>
            <ac:spMk id="10" creationId="{B5E90D55-298E-4509-878D-C4E228CD5F8E}"/>
          </ac:spMkLst>
        </pc:spChg>
      </pc:sldChg>
      <pc:sldChg chg="del">
        <pc:chgData name="Thomas Noordeloos" userId="7c446670-7459-44eb-8c93-60d80c060528" providerId="ADAL" clId="{19B94CA9-B818-4EE3-B3D9-92E09DD55F7E}" dt="2020-11-20T09:16:49.306" v="174" actId="47"/>
        <pc:sldMkLst>
          <pc:docMk/>
          <pc:sldMk cId="1104446387" sldId="257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1981940400" sldId="257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243433242" sldId="258"/>
        </pc:sldMkLst>
      </pc:sldChg>
      <pc:sldChg chg="del">
        <pc:chgData name="Thomas Noordeloos" userId="7c446670-7459-44eb-8c93-60d80c060528" providerId="ADAL" clId="{19B94CA9-B818-4EE3-B3D9-92E09DD55F7E}" dt="2020-11-20T09:16:49.306" v="174" actId="47"/>
        <pc:sldMkLst>
          <pc:docMk/>
          <pc:sldMk cId="3714622632" sldId="258"/>
        </pc:sldMkLst>
      </pc:sldChg>
      <pc:sldChg chg="del">
        <pc:chgData name="Thomas Noordeloos" userId="7c446670-7459-44eb-8c93-60d80c060528" providerId="ADAL" clId="{19B94CA9-B818-4EE3-B3D9-92E09DD55F7E}" dt="2020-11-20T09:16:49.306" v="174" actId="47"/>
        <pc:sldMkLst>
          <pc:docMk/>
          <pc:sldMk cId="3692578343" sldId="259"/>
        </pc:sldMkLst>
      </pc:sldChg>
      <pc:sldChg chg="del">
        <pc:chgData name="Thomas Noordeloos" userId="7c446670-7459-44eb-8c93-60d80c060528" providerId="ADAL" clId="{19B94CA9-B818-4EE3-B3D9-92E09DD55F7E}" dt="2020-11-20T09:16:49.306" v="174" actId="47"/>
        <pc:sldMkLst>
          <pc:docMk/>
          <pc:sldMk cId="3224844428" sldId="260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2949228102" sldId="262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411487854" sldId="264"/>
        </pc:sldMkLst>
      </pc:sldChg>
      <pc:sldChg chg="add ord">
        <pc:chgData name="Thomas Noordeloos" userId="7c446670-7459-44eb-8c93-60d80c060528" providerId="ADAL" clId="{19B94CA9-B818-4EE3-B3D9-92E09DD55F7E}" dt="2020-11-20T09:24:21.356" v="180"/>
        <pc:sldMkLst>
          <pc:docMk/>
          <pc:sldMk cId="3398447397" sldId="266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4161407322" sldId="266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569590753" sldId="267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3598916021" sldId="267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692463258" sldId="268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4088368486" sldId="268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1869910352" sldId="269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1634957051" sldId="270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2784121435" sldId="270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837155343" sldId="271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1451253778" sldId="271"/>
        </pc:sldMkLst>
      </pc:sldChg>
      <pc:sldChg chg="del">
        <pc:chgData name="Thomas Noordeloos" userId="7c446670-7459-44eb-8c93-60d80c060528" providerId="ADAL" clId="{19B94CA9-B818-4EE3-B3D9-92E09DD55F7E}" dt="2020-11-20T09:17:08.469" v="175" actId="47"/>
        <pc:sldMkLst>
          <pc:docMk/>
          <pc:sldMk cId="29888588" sldId="272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3048352530" sldId="272"/>
        </pc:sldMkLst>
      </pc:sldChg>
      <pc:sldChg chg="add ord">
        <pc:chgData name="Thomas Noordeloos" userId="7c446670-7459-44eb-8c93-60d80c060528" providerId="ADAL" clId="{19B94CA9-B818-4EE3-B3D9-92E09DD55F7E}" dt="2020-11-20T09:24:08.713" v="178"/>
        <pc:sldMkLst>
          <pc:docMk/>
          <pc:sldMk cId="3765157462" sldId="273"/>
        </pc:sldMkLst>
      </pc:sldChg>
      <pc:sldChg chg="addSp delSp modSp add mod">
        <pc:chgData name="Thomas Noordeloos" userId="7c446670-7459-44eb-8c93-60d80c060528" providerId="ADAL" clId="{19B94CA9-B818-4EE3-B3D9-92E09DD55F7E}" dt="2020-11-20T09:27:21.573" v="267" actId="20577"/>
        <pc:sldMkLst>
          <pc:docMk/>
          <pc:sldMk cId="2912742790" sldId="274"/>
        </pc:sldMkLst>
        <pc:spChg chg="mod">
          <ac:chgData name="Thomas Noordeloos" userId="7c446670-7459-44eb-8c93-60d80c060528" providerId="ADAL" clId="{19B94CA9-B818-4EE3-B3D9-92E09DD55F7E}" dt="2020-11-20T09:25:55.686" v="205" actId="20577"/>
          <ac:spMkLst>
            <pc:docMk/>
            <pc:sldMk cId="2912742790" sldId="274"/>
            <ac:spMk id="2" creationId="{00000000-0000-0000-0000-000000000000}"/>
          </ac:spMkLst>
        </pc:spChg>
        <pc:spChg chg="del">
          <ac:chgData name="Thomas Noordeloos" userId="7c446670-7459-44eb-8c93-60d80c060528" providerId="ADAL" clId="{19B94CA9-B818-4EE3-B3D9-92E09DD55F7E}" dt="2020-11-20T09:26:00.039" v="207" actId="478"/>
          <ac:spMkLst>
            <pc:docMk/>
            <pc:sldMk cId="2912742790" sldId="274"/>
            <ac:spMk id="3" creationId="{00000000-0000-0000-0000-000000000000}"/>
          </ac:spMkLst>
        </pc:spChg>
        <pc:spChg chg="add mod">
          <ac:chgData name="Thomas Noordeloos" userId="7c446670-7459-44eb-8c93-60d80c060528" providerId="ADAL" clId="{19B94CA9-B818-4EE3-B3D9-92E09DD55F7E}" dt="2020-11-20T09:27:21.573" v="267" actId="20577"/>
          <ac:spMkLst>
            <pc:docMk/>
            <pc:sldMk cId="2912742790" sldId="274"/>
            <ac:spMk id="4" creationId="{FEDF40FC-362D-46B6-ACD2-D8F7520F4F18}"/>
          </ac:spMkLst>
        </pc:spChg>
        <pc:picChg chg="del">
          <ac:chgData name="Thomas Noordeloos" userId="7c446670-7459-44eb-8c93-60d80c060528" providerId="ADAL" clId="{19B94CA9-B818-4EE3-B3D9-92E09DD55F7E}" dt="2020-11-20T09:25:57.571" v="206" actId="478"/>
          <ac:picMkLst>
            <pc:docMk/>
            <pc:sldMk cId="2912742790" sldId="274"/>
            <ac:picMk id="20" creationId="{00000000-0000-0000-0000-000000000000}"/>
          </ac:picMkLst>
        </pc:picChg>
      </pc:sldChg>
      <pc:sldChg chg="add">
        <pc:chgData name="Thomas Noordeloos" userId="7c446670-7459-44eb-8c93-60d80c060528" providerId="ADAL" clId="{19B94CA9-B818-4EE3-B3D9-92E09DD55F7E}" dt="2020-11-20T10:18:40.809" v="268"/>
        <pc:sldMkLst>
          <pc:docMk/>
          <pc:sldMk cId="412564072" sldId="2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</a:p>
          <a:p>
            <a:endParaRPr lang="nl-NL" sz="1200" baseline="0" dirty="0"/>
          </a:p>
          <a:p>
            <a:r>
              <a:rPr lang="nl-NL" sz="1200" dirty="0"/>
              <a:t>https://robertvaneekhout.nl/2018/06/het-value-proposition-canvas-ontwerp-de-perfecte-waardepropositie</a:t>
            </a:r>
            <a:r>
              <a:rPr lang="nl-NL" sz="1200" baseline="0" dirty="0"/>
              <a:t> 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46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Eerst:</a:t>
            </a:r>
          </a:p>
          <a:p>
            <a:r>
              <a:rPr lang="nl-NL" sz="1200" dirty="0"/>
              <a:t>De </a:t>
            </a:r>
            <a:r>
              <a:rPr lang="nl-NL" sz="1200" b="1" dirty="0"/>
              <a:t>jobs</a:t>
            </a:r>
            <a:r>
              <a:rPr lang="nl-NL" sz="1200" dirty="0"/>
              <a:t> zijn de </a:t>
            </a:r>
            <a:r>
              <a:rPr lang="nl-NL" sz="1200" b="1" dirty="0"/>
              <a:t>taken</a:t>
            </a:r>
            <a:r>
              <a:rPr lang="nl-NL" sz="1200" dirty="0"/>
              <a:t> die moeten worden gedaan, </a:t>
            </a:r>
            <a:r>
              <a:rPr lang="nl-NL" sz="1200" b="1" dirty="0"/>
              <a:t>problemen</a:t>
            </a:r>
            <a:r>
              <a:rPr lang="nl-NL" sz="1200" dirty="0"/>
              <a:t> die moeten worden opgelost of </a:t>
            </a:r>
            <a:r>
              <a:rPr lang="nl-NL" sz="1200" b="1" dirty="0"/>
              <a:t>behoeften</a:t>
            </a:r>
            <a:r>
              <a:rPr lang="nl-NL" sz="1200" dirty="0"/>
              <a:t> die moeten worden vervuld. Het kunnen meerdere jobs zijn en niet alle jobs hoeven even belangrijk te zijn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pain</a:t>
            </a:r>
            <a:r>
              <a:rPr lang="nl-NL" sz="1200" dirty="0"/>
              <a:t> zijn de onplezierige neveneffecten of bijkomstigheden zoals kosten, negatieve emoties of risico’s. (ook hier niet alles is even belangrijk)</a:t>
            </a:r>
          </a:p>
          <a:p>
            <a:r>
              <a:rPr lang="nl-NL" sz="1200" dirty="0"/>
              <a:t>De </a:t>
            </a:r>
            <a:r>
              <a:rPr lang="nl-NL" sz="1200" b="1" dirty="0" err="1"/>
              <a:t>gain</a:t>
            </a:r>
            <a:r>
              <a:rPr lang="nl-NL" sz="1200" dirty="0"/>
              <a:t> is de uitkomst die klant wil, verwacht of verrast door zou zijn. Denk hierbij aan kosten besparing, positieve emotie, gebruiksgemak, sociale status enz. (ook hierbij zit een waarderingselement)</a:t>
            </a:r>
          </a:p>
          <a:p>
            <a:endParaRPr lang="nl-NL" sz="1200" dirty="0"/>
          </a:p>
          <a:p>
            <a:r>
              <a:rPr lang="nl-NL" sz="1200" dirty="0"/>
              <a:t>Daarna:</a:t>
            </a:r>
          </a:p>
          <a:p>
            <a:r>
              <a:rPr lang="nl-NL" sz="1200" dirty="0"/>
              <a:t>Hoe past jouw product/dienst</a:t>
            </a:r>
            <a:r>
              <a:rPr lang="nl-NL" sz="1200" baseline="0" dirty="0"/>
              <a:t> bij de behoefte van de klant. Wat is jouw toegevoegde waarde? Wat is jouw ‘Waarde Propositie’.</a:t>
            </a:r>
          </a:p>
          <a:p>
            <a:endParaRPr lang="nl-NL" sz="1200" baseline="0" dirty="0"/>
          </a:p>
          <a:p>
            <a:r>
              <a:rPr lang="nl-NL" sz="1200" dirty="0"/>
              <a:t>https://robertvaneekhout.nl/2018/06/het-value-proposition-canvas-ontwerp-de-perfecte-waardepropositie</a:t>
            </a:r>
            <a:r>
              <a:rPr lang="nl-NL" sz="1200" baseline="0" dirty="0"/>
              <a:t> </a:t>
            </a:r>
            <a:endParaRPr lang="nl-NL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0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scriptie.nl/4c-model-marketingmix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-en-management.nl/modellen/marketingmix-4-cs/" TargetMode="External"/><Relationship Id="rId2" Type="http://schemas.openxmlformats.org/officeDocument/2006/relationships/hyperlink" Target="https://www.marketingscriptie.nl/4c-model-marketingmix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Marktverkenning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C000"/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5" y="1712880"/>
            <a:ext cx="51306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Pains</a:t>
            </a:r>
            <a:r>
              <a:rPr lang="nl-NL" sz="2000" dirty="0">
                <a:cs typeface="Calibri"/>
              </a:rPr>
              <a:t> en </a:t>
            </a:r>
            <a:r>
              <a:rPr lang="nl-NL" sz="2000" dirty="0" err="1">
                <a:cs typeface="Calibri"/>
              </a:rPr>
              <a:t>gains</a:t>
            </a:r>
            <a:endParaRPr lang="nl-NL" sz="2000" dirty="0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Marketingmix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4P’s (prijs, plaats, product, plaats)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4C’s (</a:t>
            </a:r>
            <a:r>
              <a:rPr lang="nl-NL" sz="2000" dirty="0" err="1">
                <a:cs typeface="Calibri"/>
              </a:rPr>
              <a:t>cost</a:t>
            </a:r>
            <a:r>
              <a:rPr lang="nl-NL" sz="2000" dirty="0">
                <a:cs typeface="Calibri"/>
              </a:rPr>
              <a:t> to customer, convenience, customer solution, </a:t>
            </a:r>
            <a:r>
              <a:rPr lang="nl-NL" sz="2000" dirty="0" err="1">
                <a:cs typeface="Calibri"/>
              </a:rPr>
              <a:t>communication</a:t>
            </a:r>
            <a:r>
              <a:rPr lang="nl-NL" sz="2000" dirty="0">
                <a:cs typeface="Calibri"/>
              </a:rPr>
              <a:t>)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77422"/>
              </p:ext>
            </p:extLst>
          </p:nvPr>
        </p:nvGraphicFramePr>
        <p:xfrm>
          <a:off x="2298512" y="5692099"/>
          <a:ext cx="759497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231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096836086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6112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770923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1" y="4560014"/>
            <a:ext cx="3091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Welk prijs ervaart de klant? </a:t>
            </a:r>
            <a:endParaRPr lang="nl-NL" dirty="0"/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724347" y="2030557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2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10630" y="458958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1262" y="2025500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5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466107" y="4560014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Hoe communiceer ik met de klant?</a:t>
            </a:r>
          </a:p>
        </p:txBody>
      </p:sp>
      <p:pic>
        <p:nvPicPr>
          <p:cNvPr id="7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112369" y="2072054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5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261146" y="441933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>
              <a:hlinkClick r:id=""/>
            </a:endParaRPr>
          </a:p>
          <a:p>
            <a:pPr algn="ctr"/>
            <a:r>
              <a:rPr lang="nl-NL" dirty="0">
                <a:hlinkClick r:id=""/>
              </a:rPr>
              <a:t>https</a:t>
            </a:r>
            <a:r>
              <a:rPr lang="nl-NL" dirty="0">
                <a:hlinkClick r:id="rId3"/>
              </a:rPr>
              <a:t>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515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Empathy</a:t>
            </a:r>
            <a:r>
              <a:rPr lang="nl-NL" b="1" dirty="0"/>
              <a:t> map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715350" y="2065058"/>
            <a:ext cx="5080100" cy="3809862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445" t="8776" r="39154" b="19291"/>
          <a:stretch/>
        </p:blipFill>
        <p:spPr>
          <a:xfrm>
            <a:off x="699052" y="2065058"/>
            <a:ext cx="5030647" cy="3809862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4483177" y="3270325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483177" y="4679943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Opdracht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EDF40FC-362D-46B6-ACD2-D8F7520F4F18}"/>
              </a:ext>
            </a:extLst>
          </p:cNvPr>
          <p:cNvSpPr/>
          <p:nvPr/>
        </p:nvSpPr>
        <p:spPr>
          <a:xfrm>
            <a:off x="1454661" y="1465584"/>
            <a:ext cx="10045520" cy="180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800" kern="0" baseline="0" dirty="0">
                <a:solidFill>
                  <a:prstClr val="black"/>
                </a:solidFill>
              </a:rPr>
              <a:t>Zoek</a:t>
            </a:r>
            <a:r>
              <a:rPr lang="nl-NL" sz="2800" kern="0" dirty="0">
                <a:solidFill>
                  <a:prstClr val="black"/>
                </a:solidFill>
              </a:rPr>
              <a:t> naar de 4C’s op internet.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1200" kern="0" dirty="0">
                <a:solidFill>
                  <a:prstClr val="black"/>
                </a:solidFill>
              </a:rPr>
              <a:t>(tips: </a:t>
            </a:r>
            <a:r>
              <a:rPr lang="nl-NL" sz="1200" kern="0" dirty="0">
                <a:solidFill>
                  <a:prstClr val="black"/>
                </a:solidFill>
                <a:hlinkClick r:id="rId2"/>
              </a:rPr>
              <a:t>https://www.marketingscriptie.nl/4c-model-marketingmix/</a:t>
            </a:r>
            <a:r>
              <a:rPr lang="nl-NL" sz="1200" kern="0" dirty="0">
                <a:solidFill>
                  <a:prstClr val="black"/>
                </a:solidFill>
              </a:rPr>
              <a:t>  en </a:t>
            </a:r>
            <a:r>
              <a:rPr lang="nl-NL" sz="1200" kern="0" dirty="0">
                <a:solidFill>
                  <a:prstClr val="black"/>
                </a:solidFill>
                <a:hlinkClick r:id="rId3"/>
              </a:rPr>
              <a:t>https://www.marketing-en-management.nl/modellen/marketingmix-4-cs/</a:t>
            </a:r>
            <a:r>
              <a:rPr lang="nl-NL" sz="1200" kern="0" dirty="0">
                <a:solidFill>
                  <a:prstClr val="black"/>
                </a:solidFill>
              </a:rPr>
              <a:t> )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Werk voor jullie onderneming de 4C’s uit</a:t>
            </a:r>
            <a:endParaRPr kumimoji="0" lang="nl-NL" sz="28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800" kern="0" baseline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4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3048" y="681318"/>
            <a:ext cx="6996951" cy="1383740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Empathy</a:t>
            </a:r>
            <a:r>
              <a:rPr lang="nl-NL" b="1" dirty="0"/>
              <a:t> map</a:t>
            </a:r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7281" t="8345" r="38917" b="19888"/>
          <a:stretch/>
        </p:blipFill>
        <p:spPr>
          <a:xfrm>
            <a:off x="6715350" y="2065058"/>
            <a:ext cx="5080100" cy="3809862"/>
          </a:xfrm>
          <a:prstGeom prst="rect">
            <a:avLst/>
          </a:prstGeom>
        </p:spPr>
      </p:pic>
      <p:pic>
        <p:nvPicPr>
          <p:cNvPr id="9" name="Tijdelijke aanduiding voor inhoud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7445" t="8776" r="39154" b="19291"/>
          <a:stretch/>
        </p:blipFill>
        <p:spPr>
          <a:xfrm>
            <a:off x="699052" y="2065058"/>
            <a:ext cx="5030647" cy="3809862"/>
          </a:xfrm>
          <a:prstGeom prst="rect">
            <a:avLst/>
          </a:prstGeom>
        </p:spPr>
      </p:pic>
      <p:cxnSp>
        <p:nvCxnSpPr>
          <p:cNvPr id="4" name="Rechte verbindingslijn met pijl 3"/>
          <p:cNvCxnSpPr/>
          <p:nvPr/>
        </p:nvCxnSpPr>
        <p:spPr>
          <a:xfrm>
            <a:off x="4483177" y="3270325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4483177" y="4679943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periode 1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CA1F9D-7632-4EA5-A559-252A5D21CBB2}"/>
              </a:ext>
            </a:extLst>
          </p:cNvPr>
          <p:cNvSpPr txBox="1"/>
          <p:nvPr/>
        </p:nvSpPr>
        <p:spPr>
          <a:xfrm>
            <a:off x="3385457" y="1674467"/>
            <a:ext cx="13161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charset="0"/>
              </a:rPr>
              <a:t>7 P’s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1148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periode 1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9476" y="2677418"/>
            <a:ext cx="3942283" cy="3353207"/>
          </a:xfrm>
          <a:prstGeom prst="rect">
            <a:avLst/>
          </a:prstGeom>
        </p:spPr>
      </p:pic>
      <p:sp>
        <p:nvSpPr>
          <p:cNvPr id="7" name="TextBox 11"/>
          <p:cNvSpPr txBox="1"/>
          <p:nvPr/>
        </p:nvSpPr>
        <p:spPr>
          <a:xfrm>
            <a:off x="838200" y="1600200"/>
            <a:ext cx="71627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4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8940290" y="2892946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Personeel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(5e)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13339" y="2827797"/>
            <a:ext cx="571630" cy="530407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8940290" y="4142251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Presentatie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(6e)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63" y="3892298"/>
            <a:ext cx="1316153" cy="8370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40290" y="5430462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Paarse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koe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gency FB" pitchFamily="34" charset="0"/>
                <a:cs typeface="+mn-cs"/>
              </a:rPr>
              <a:t> (7e)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67" y="5058028"/>
            <a:ext cx="819975" cy="822586"/>
          </a:xfrm>
          <a:prstGeom prst="rect">
            <a:avLst/>
          </a:prstGeom>
        </p:spPr>
      </p:pic>
      <p:pic>
        <p:nvPicPr>
          <p:cNvPr id="1030" name="Picture 6" descr="Afbeeldingsresultaat voor plus sign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02" b="89534" l="0" r="95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07" y="3838164"/>
            <a:ext cx="1077456" cy="113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1"/>
          <p:cNvSpPr txBox="1"/>
          <p:nvPr/>
        </p:nvSpPr>
        <p:spPr>
          <a:xfrm>
            <a:off x="838200" y="1586251"/>
            <a:ext cx="716279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Marketingmix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– </a:t>
            </a:r>
            <a:r>
              <a:rPr lang="en-US" sz="3600" b="1" dirty="0">
                <a:solidFill>
                  <a:srgbClr val="FF0000"/>
                </a:solidFill>
                <a:latin typeface="Agency FB" pitchFamily="34" charset="0"/>
                <a:cs typeface="+mn-cs"/>
              </a:rPr>
              <a:t>7 P’s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i="1" dirty="0">
                <a:latin typeface="Agency FB" panose="020B0503020202020204" pitchFamily="34" charset="0"/>
              </a:rPr>
              <a:t>Het ‘recept’ dat bepaalt of een product succes heeft of niet.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2"/>
          <a:srcRect l="22736" t="64958" r="27306"/>
          <a:stretch/>
        </p:blipFill>
        <p:spPr>
          <a:xfrm>
            <a:off x="2481290" y="4855564"/>
            <a:ext cx="1969478" cy="11750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391" y="4207404"/>
            <a:ext cx="2446116" cy="24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periode 1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04" y="2213328"/>
            <a:ext cx="1414640" cy="12584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192281" y="3471806"/>
            <a:ext cx="6625862" cy="232649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641" y="2136531"/>
            <a:ext cx="1368709" cy="1166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1586251"/>
            <a:ext cx="4991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 /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Communicatie</a:t>
            </a:r>
            <a:endParaRPr lang="en-US" sz="3600" b="1" dirty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5"/>
          <a:srcRect l="29954" t="64132" r="33115" b="1347"/>
          <a:stretch/>
        </p:blipFill>
        <p:spPr>
          <a:xfrm>
            <a:off x="10096019" y="197067"/>
            <a:ext cx="1747220" cy="13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periode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586251"/>
            <a:ext cx="4991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itchFamily="34" charset="0"/>
                <a:cs typeface="+mn-cs"/>
              </a:rPr>
              <a:t>Promotie / Communicatie</a:t>
            </a:r>
            <a:endParaRPr lang="nl-NL" sz="3600" b="1" dirty="0">
              <a:solidFill>
                <a:srgbClr val="FF0000"/>
              </a:solidFill>
              <a:latin typeface="Agency FB" pitchFamily="34" charset="0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/>
          <a:srcRect l="29954" t="64132" r="33115" b="1347"/>
          <a:stretch/>
        </p:blipFill>
        <p:spPr>
          <a:xfrm>
            <a:off x="10096019" y="197067"/>
            <a:ext cx="1747220" cy="138918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081" y="2232582"/>
            <a:ext cx="4087837" cy="34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68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Oude marketingmix </a:t>
            </a:r>
            <a:r>
              <a:rPr lang="nl-NL" dirty="0"/>
              <a:t>– </a:t>
            </a:r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43381" y="1264436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1600201" y="1695852"/>
            <a:ext cx="9401174" cy="1587500"/>
            <a:chOff x="1428751" y="1222375"/>
            <a:chExt cx="9401174" cy="1587500"/>
          </a:xfrm>
        </p:grpSpPr>
        <p:grpSp>
          <p:nvGrpSpPr>
            <p:cNvPr id="9" name="Groep 8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1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</a:p>
          </p:txBody>
        </p:sp>
      </p:grpSp>
      <p:pic>
        <p:nvPicPr>
          <p:cNvPr id="13" name="Picture 2" descr="Afbeeldingsresultaat voor 4 c'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7293"/>
            <a:ext cx="10163175" cy="15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1600201" y="1695329"/>
            <a:ext cx="9401174" cy="1587500"/>
            <a:chOff x="1428751" y="1222375"/>
            <a:chExt cx="9401174" cy="1587500"/>
          </a:xfrm>
        </p:grpSpPr>
        <p:grpSp>
          <p:nvGrpSpPr>
            <p:cNvPr id="15" name="Groep 14"/>
            <p:cNvGrpSpPr/>
            <p:nvPr/>
          </p:nvGrpSpPr>
          <p:grpSpPr>
            <a:xfrm>
              <a:off x="4819651" y="1409700"/>
              <a:ext cx="6010274" cy="1400175"/>
              <a:chOff x="5254172" y="1295400"/>
              <a:chExt cx="4876796" cy="1219655"/>
            </a:xfrm>
          </p:grpSpPr>
          <p:pic>
            <p:nvPicPr>
              <p:cNvPr id="17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18"/>
              <a:stretch/>
            </p:blipFill>
            <p:spPr bwMode="auto">
              <a:xfrm>
                <a:off x="5254172" y="1295856"/>
                <a:ext cx="2438398" cy="1218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Afbeeldingsresultaat voor 4 p's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982"/>
              <a:stretch/>
            </p:blipFill>
            <p:spPr bwMode="auto">
              <a:xfrm>
                <a:off x="7692570" y="1295400"/>
                <a:ext cx="2438398" cy="1219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itel 1"/>
            <p:cNvSpPr txBox="1">
              <a:spLocks/>
            </p:cNvSpPr>
            <p:nvPr/>
          </p:nvSpPr>
          <p:spPr bwMode="auto">
            <a:xfrm>
              <a:off x="1428751" y="1222375"/>
              <a:ext cx="3390900" cy="1325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/>
                </a:defRPr>
              </a:lvl9pPr>
            </a:lstStyle>
            <a:p>
              <a:pPr algn="l"/>
              <a:r>
                <a:rPr lang="nl-NL" sz="5400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4 P’s</a:t>
              </a:r>
            </a:p>
          </p:txBody>
        </p:sp>
      </p:grpSp>
      <p:sp>
        <p:nvSpPr>
          <p:cNvPr id="19" name="Titel 1"/>
          <p:cNvSpPr txBox="1">
            <a:spLocks/>
          </p:cNvSpPr>
          <p:nvPr/>
        </p:nvSpPr>
        <p:spPr bwMode="auto">
          <a:xfrm>
            <a:off x="1600201" y="4065203"/>
            <a:ext cx="3390900" cy="1325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z="5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4 C’s</a:t>
            </a:r>
          </a:p>
        </p:txBody>
      </p:sp>
    </p:spTree>
    <p:extLst>
      <p:ext uri="{BB962C8B-B14F-4D97-AF65-F5344CB8AC3E}">
        <p14:creationId xmlns:p14="http://schemas.microsoft.com/office/powerpoint/2010/main" val="24343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/>
              <a:t>De 4 C’s verwerken</a:t>
            </a:r>
          </a:p>
        </p:txBody>
      </p:sp>
      <p:pic>
        <p:nvPicPr>
          <p:cNvPr id="1026" name="Picture 2" descr="4c model marketingm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27" y="149056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Nieuw marketingmix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>
              <a:latin typeface="+mn-lt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i="1" dirty="0">
              <a:latin typeface="+mn-lt"/>
            </a:endParaRPr>
          </a:p>
          <a:p>
            <a:endParaRPr lang="nl-NL" sz="2000" dirty="0">
              <a:latin typeface="+mn-lt"/>
            </a:endParaRPr>
          </a:p>
          <a:p>
            <a:endParaRPr lang="nl-NL" sz="2000" dirty="0">
              <a:latin typeface="+mn-lt"/>
            </a:endParaRP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99" y="132351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086099" y="132351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371998" y="4422503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4D4D4D"/>
                </a:solidFill>
                <a:latin typeface="Open Sans"/>
              </a:rPr>
              <a:t>Welk probleem lost het product op voor de klant ?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103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601</Words>
  <Application>Microsoft Office PowerPoint</Application>
  <PresentationFormat>Breedbeeld</PresentationFormat>
  <Paragraphs>129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Agency FB</vt:lpstr>
      <vt:lpstr>Arial</vt:lpstr>
      <vt:lpstr>Arial Narrow</vt:lpstr>
      <vt:lpstr>Calibri</vt:lpstr>
      <vt:lpstr>Calibri Light</vt:lpstr>
      <vt:lpstr>Open Sans</vt:lpstr>
      <vt:lpstr>Wingdings</vt:lpstr>
      <vt:lpstr>Thema1</vt:lpstr>
      <vt:lpstr>Marktverkenning</vt:lpstr>
      <vt:lpstr>PowerPoint-presentatie</vt:lpstr>
      <vt:lpstr>Herhaling periode 1</vt:lpstr>
      <vt:lpstr>Herhaling periode 1</vt:lpstr>
      <vt:lpstr>Herhaling periode 1</vt:lpstr>
      <vt:lpstr>Herhaling periode 1</vt:lpstr>
      <vt:lpstr>Oude marketingmix – Nieuw marketingmix</vt:lpstr>
      <vt:lpstr>De 4 C’s verwerken</vt:lpstr>
      <vt:lpstr>Nieuw marketingmix</vt:lpstr>
      <vt:lpstr>Nieuw marketingmix</vt:lpstr>
      <vt:lpstr>Nieuw marketingmix</vt:lpstr>
      <vt:lpstr>Nieuw marketingmix</vt:lpstr>
      <vt:lpstr>Nieuw marketingmix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22</cp:revision>
  <dcterms:created xsi:type="dcterms:W3CDTF">2020-08-25T13:15:30Z</dcterms:created>
  <dcterms:modified xsi:type="dcterms:W3CDTF">2020-11-20T10:19:10Z</dcterms:modified>
</cp:coreProperties>
</file>